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A23720DD-5B6D-40BF-8493-A6B52D484E6B}" type="datetimeFigureOut">
              <a:rPr lang="tr-TR" smtClean="0"/>
              <a:t>08.12.2016</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08.12.2016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08.12.2016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08.12.2016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08.12.2016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08.12.2016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08.12.2016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08.12.2016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08.12.2016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08.12.2016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23720DD-5B6D-40BF-8493-A6B52D484E6B}" type="datetimeFigureOut">
              <a:rPr lang="tr-TR" smtClean="0"/>
              <a:t>08.12.2016</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400" dirty="0" smtClean="0"/>
              <a:t>Teknoloji Bağımlılığı</a:t>
            </a:r>
            <a:endParaRPr lang="tr-TR" sz="4400" dirty="0"/>
          </a:p>
        </p:txBody>
      </p:sp>
      <p:sp>
        <p:nvSpPr>
          <p:cNvPr id="3" name="Alt Başlık 2"/>
          <p:cNvSpPr>
            <a:spLocks noGrp="1"/>
          </p:cNvSpPr>
          <p:nvPr>
            <p:ph type="subTitle" idx="1"/>
          </p:nvPr>
        </p:nvSpPr>
        <p:spPr>
          <a:xfrm>
            <a:off x="1403648" y="3717032"/>
            <a:ext cx="6400800" cy="762000"/>
          </a:xfrm>
        </p:spPr>
        <p:txBody>
          <a:bodyPr/>
          <a:lstStyle/>
          <a:p>
            <a:r>
              <a:rPr lang="tr-TR" dirty="0" smtClean="0"/>
              <a:t>Hazırlayan: Derya KIRBIYIK</a:t>
            </a:r>
            <a:endParaRPr lang="tr-TR" dirty="0"/>
          </a:p>
        </p:txBody>
      </p:sp>
    </p:spTree>
    <p:extLst>
      <p:ext uri="{BB962C8B-B14F-4D97-AF65-F5344CB8AC3E}">
        <p14:creationId xmlns:p14="http://schemas.microsoft.com/office/powerpoint/2010/main" val="78097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Biliyor musunuz</a:t>
            </a:r>
            <a:r>
              <a:rPr lang="tr-TR" b="1" dirty="0" smtClean="0"/>
              <a:t>?</a:t>
            </a:r>
            <a:endParaRPr lang="tr-TR" dirty="0"/>
          </a:p>
        </p:txBody>
      </p:sp>
      <p:sp>
        <p:nvSpPr>
          <p:cNvPr id="3" name="İçerik Yer Tutucusu 2"/>
          <p:cNvSpPr>
            <a:spLocks noGrp="1"/>
          </p:cNvSpPr>
          <p:nvPr>
            <p:ph idx="1"/>
          </p:nvPr>
        </p:nvSpPr>
        <p:spPr/>
        <p:txBody>
          <a:bodyPr>
            <a:normAutofit lnSpcReduction="10000"/>
          </a:bodyPr>
          <a:lstStyle/>
          <a:p>
            <a:pPr lvl="0"/>
            <a:r>
              <a:rPr lang="tr-TR" dirty="0"/>
              <a:t>Yoksunluk durumu; bağımlı öğrencilerin % 74,5’inde saptanırken bağımlı olmayanların % 10,5’inde saptanmıştır.</a:t>
            </a:r>
          </a:p>
          <a:p>
            <a:pPr lvl="0"/>
            <a:r>
              <a:rPr lang="tr-TR" dirty="0"/>
              <a:t>İnternette geçirdiği zamanı gizlemek için yalan söyleme; bağımlı öğrencilerin % 38’inde saptanırken, bağımlı olmayanların % 4’ünde saptanmıştır.</a:t>
            </a:r>
          </a:p>
          <a:p>
            <a:pPr lvl="0"/>
            <a:r>
              <a:rPr lang="tr-TR" dirty="0"/>
              <a:t>İnternette geçirdiği zamandan suçluluk duyma, bağımlı öğrencilerin % 33’ünde saptanırken, bağımlı olmayanların % 4,3’ünde saptanmıştır</a:t>
            </a:r>
            <a:r>
              <a:rPr lang="tr-TR" dirty="0" smtClean="0"/>
              <a:t>.</a:t>
            </a:r>
            <a:endParaRPr lang="tr-TR" dirty="0"/>
          </a:p>
        </p:txBody>
      </p:sp>
    </p:spTree>
    <p:extLst>
      <p:ext uri="{BB962C8B-B14F-4D97-AF65-F5344CB8AC3E}">
        <p14:creationId xmlns:p14="http://schemas.microsoft.com/office/powerpoint/2010/main" val="234941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Ne yapmalı</a:t>
            </a:r>
            <a:r>
              <a:rPr lang="tr-TR" b="1" dirty="0" smtClean="0"/>
              <a:t>?</a:t>
            </a:r>
            <a:endParaRPr lang="tr-TR" dirty="0"/>
          </a:p>
        </p:txBody>
      </p:sp>
      <p:sp>
        <p:nvSpPr>
          <p:cNvPr id="3" name="İçerik Yer Tutucusu 2"/>
          <p:cNvSpPr>
            <a:spLocks noGrp="1"/>
          </p:cNvSpPr>
          <p:nvPr>
            <p:ph idx="1"/>
          </p:nvPr>
        </p:nvSpPr>
        <p:spPr>
          <a:xfrm>
            <a:off x="1115616" y="2276872"/>
            <a:ext cx="6984776" cy="3384376"/>
          </a:xfrm>
        </p:spPr>
        <p:txBody>
          <a:bodyPr>
            <a:normAutofit fontScale="85000" lnSpcReduction="20000"/>
          </a:bodyPr>
          <a:lstStyle/>
          <a:p>
            <a:pPr lvl="0"/>
            <a:r>
              <a:rPr lang="tr-TR" dirty="0"/>
              <a:t>Çocuklarınızı arkadaşları ile doğal yollardan görüşmeleri için yönlendirin, akran grupları içerisinde sosyalleşmesini sağlayın.</a:t>
            </a:r>
          </a:p>
          <a:p>
            <a:pPr lvl="0"/>
            <a:r>
              <a:rPr lang="tr-TR" dirty="0"/>
              <a:t>Çocuklarınızı yetenek ve ilgi alanlarına uygun spor dallarına yönlendirin.</a:t>
            </a:r>
          </a:p>
          <a:p>
            <a:pPr lvl="0"/>
            <a:r>
              <a:rPr lang="tr-TR" dirty="0"/>
              <a:t>Çocuğunuzun arkadaşlık ilişkilerini destekleyin, onları bir araya getirecek aktivite planlayın.</a:t>
            </a:r>
          </a:p>
          <a:p>
            <a:pPr lvl="0"/>
            <a:r>
              <a:rPr lang="tr-TR" dirty="0"/>
              <a:t>Çocuğunuzun bilgisayar kullanımını kontrol edin ve sanal ortamdaki arkadaşlarını tanıyın.</a:t>
            </a:r>
          </a:p>
          <a:p>
            <a:pPr lvl="0"/>
            <a:r>
              <a:rPr lang="tr-TR" dirty="0"/>
              <a:t>Bilgisayarlarınızda güvenli internet uygulamalarının olmasına özen gösterin.</a:t>
            </a:r>
          </a:p>
          <a:p>
            <a:pPr lvl="0"/>
            <a:r>
              <a:rPr lang="tr-TR" dirty="0"/>
              <a:t>Uzun süreli bilgisayar kullanan çocuğunuzu engelleyemiyorsanız mutlaka uzman yardımı alın</a:t>
            </a:r>
            <a:r>
              <a:rPr lang="tr-TR" dirty="0" smtClean="0"/>
              <a:t>.</a:t>
            </a:r>
            <a:endParaRPr lang="tr-TR" dirty="0"/>
          </a:p>
        </p:txBody>
      </p:sp>
    </p:spTree>
    <p:extLst>
      <p:ext uri="{BB962C8B-B14F-4D97-AF65-F5344CB8AC3E}">
        <p14:creationId xmlns:p14="http://schemas.microsoft.com/office/powerpoint/2010/main" val="203125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Ne yapmamalı</a:t>
            </a:r>
            <a:r>
              <a:rPr lang="tr-TR" b="1" dirty="0" smtClean="0"/>
              <a:t>?</a:t>
            </a:r>
            <a:endParaRPr lang="tr-TR" dirty="0"/>
          </a:p>
        </p:txBody>
      </p:sp>
      <p:sp>
        <p:nvSpPr>
          <p:cNvPr id="3" name="İçerik Yer Tutucusu 2"/>
          <p:cNvSpPr>
            <a:spLocks noGrp="1"/>
          </p:cNvSpPr>
          <p:nvPr>
            <p:ph idx="1"/>
          </p:nvPr>
        </p:nvSpPr>
        <p:spPr>
          <a:xfrm>
            <a:off x="1371600" y="2348880"/>
            <a:ext cx="6400800" cy="3137521"/>
          </a:xfrm>
        </p:spPr>
        <p:txBody>
          <a:bodyPr>
            <a:normAutofit fontScale="92500"/>
          </a:bodyPr>
          <a:lstStyle/>
          <a:p>
            <a:pPr lvl="0"/>
            <a:r>
              <a:rPr lang="tr-TR" dirty="0"/>
              <a:t>Akıllı telefon/tablet vs. gibi aletleri çocukları teselli etmek, susturmak için asla kullanmayın.</a:t>
            </a:r>
          </a:p>
          <a:p>
            <a:pPr lvl="0"/>
            <a:r>
              <a:rPr lang="tr-TR" dirty="0"/>
              <a:t>Çocukların kontrolsüz ve uzun süre internet kullanmasına izin vermeyin.</a:t>
            </a:r>
          </a:p>
          <a:p>
            <a:pPr lvl="0"/>
            <a:r>
              <a:rPr lang="tr-TR" dirty="0"/>
              <a:t>Yemek ve çay saatlerinde bilgisayar başındaki çocuğa servis yapmayın, size katılmasını sağlayın.</a:t>
            </a:r>
          </a:p>
          <a:p>
            <a:pPr lvl="0"/>
            <a:r>
              <a:rPr lang="tr-TR" dirty="0"/>
              <a:t>TV veya internet benzeri teknolojik alet merkezli ev düzeni kurmayın</a:t>
            </a:r>
            <a:r>
              <a:rPr lang="tr-TR" dirty="0" smtClean="0"/>
              <a:t>.</a:t>
            </a:r>
            <a:endParaRPr lang="tr-TR" dirty="0"/>
          </a:p>
        </p:txBody>
      </p:sp>
    </p:spTree>
    <p:extLst>
      <p:ext uri="{BB962C8B-B14F-4D97-AF65-F5344CB8AC3E}">
        <p14:creationId xmlns:p14="http://schemas.microsoft.com/office/powerpoint/2010/main" val="144423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4400" dirty="0" smtClean="0"/>
              <a:t>DİNLEDİĞİNİZ İÇİN TEŞEKKÜR EDERİM.</a:t>
            </a:r>
            <a:endParaRPr lang="tr-TR" sz="4400" dirty="0"/>
          </a:p>
        </p:txBody>
      </p:sp>
    </p:spTree>
    <p:extLst>
      <p:ext uri="{BB962C8B-B14F-4D97-AF65-F5344CB8AC3E}">
        <p14:creationId xmlns:p14="http://schemas.microsoft.com/office/powerpoint/2010/main" val="244842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412776"/>
            <a:ext cx="6400800" cy="685800"/>
          </a:xfrm>
        </p:spPr>
        <p:txBody>
          <a:bodyPr>
            <a:noAutofit/>
          </a:bodyPr>
          <a:lstStyle/>
          <a:p>
            <a:r>
              <a:rPr lang="tr-TR" sz="2800" b="1" dirty="0"/>
              <a:t>Teknoloji bağımlılığı nedir</a:t>
            </a:r>
            <a:r>
              <a:rPr lang="tr-TR" sz="2800" b="1" dirty="0" smtClean="0"/>
              <a:t>?</a:t>
            </a:r>
            <a:endParaRPr lang="tr-TR" sz="2800" dirty="0"/>
          </a:p>
        </p:txBody>
      </p:sp>
      <p:sp>
        <p:nvSpPr>
          <p:cNvPr id="3" name="İçerik Yer Tutucusu 2"/>
          <p:cNvSpPr>
            <a:spLocks noGrp="1"/>
          </p:cNvSpPr>
          <p:nvPr>
            <p:ph idx="1"/>
          </p:nvPr>
        </p:nvSpPr>
        <p:spPr/>
        <p:txBody>
          <a:bodyPr>
            <a:noAutofit/>
          </a:bodyPr>
          <a:lstStyle/>
          <a:p>
            <a:r>
              <a:rPr lang="tr-TR" sz="2000" dirty="0" smtClean="0"/>
              <a:t>Teknolojinin </a:t>
            </a:r>
            <a:r>
              <a:rPr lang="tr-TR" sz="2000" dirty="0"/>
              <a:t>insan hayatına getirdiği sayısız faydalar var. Ancak kişinin teknoloji kullanımı üzerinde kontrolünün kaybolması ve teknolojiyi ölçüsüz ve sınırsız kullanması çok ciddi zararlara sebep olabilir. İnternet ve teknoloji bağımlılığı diğer bağımlılıklarda olduğu gibi kişinin bağımlısı olduğu teknolojik ürüne ulaşamadığında yoksunluk yaşadığı bir durum olarak tanımlanmaktadır</a:t>
            </a:r>
            <a:r>
              <a:rPr lang="tr-TR" sz="2000" dirty="0" smtClean="0"/>
              <a:t>.</a:t>
            </a:r>
            <a:endParaRPr lang="tr-TR" sz="2000" dirty="0"/>
          </a:p>
        </p:txBody>
      </p:sp>
    </p:spTree>
    <p:extLst>
      <p:ext uri="{BB962C8B-B14F-4D97-AF65-F5344CB8AC3E}">
        <p14:creationId xmlns:p14="http://schemas.microsoft.com/office/powerpoint/2010/main" val="12132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b="1" dirty="0"/>
              <a:t>Teknoloji bağımlılığının </a:t>
            </a:r>
            <a:r>
              <a:rPr lang="tr-TR" sz="1800" b="1" dirty="0" smtClean="0"/>
              <a:t>belirtileri</a:t>
            </a:r>
            <a:endParaRPr lang="tr-TR" sz="1800" dirty="0"/>
          </a:p>
        </p:txBody>
      </p:sp>
      <p:sp>
        <p:nvSpPr>
          <p:cNvPr id="3" name="İçerik Yer Tutucusu 2"/>
          <p:cNvSpPr>
            <a:spLocks noGrp="1"/>
          </p:cNvSpPr>
          <p:nvPr>
            <p:ph idx="1"/>
          </p:nvPr>
        </p:nvSpPr>
        <p:spPr/>
        <p:txBody>
          <a:bodyPr>
            <a:normAutofit lnSpcReduction="10000"/>
          </a:bodyPr>
          <a:lstStyle/>
          <a:p>
            <a:pPr lvl="0"/>
            <a:r>
              <a:rPr lang="tr-TR" dirty="0"/>
              <a:t>Yalnızca birkaç dakika diyerek saatler harcamak.</a:t>
            </a:r>
          </a:p>
          <a:p>
            <a:pPr lvl="0"/>
            <a:r>
              <a:rPr lang="tr-TR" dirty="0"/>
              <a:t>Çevrenizdekilere ekran karşısında geçirdiğiniz zaman hakkında yalan söylemek.</a:t>
            </a:r>
          </a:p>
          <a:p>
            <a:pPr lvl="0"/>
            <a:r>
              <a:rPr lang="tr-TR" dirty="0"/>
              <a:t>Uzun süre bilgisayar kullanmaktan dolayı fiziksel sorunlardan şikâyet etmek.</a:t>
            </a:r>
          </a:p>
          <a:p>
            <a:pPr lvl="0"/>
            <a:r>
              <a:rPr lang="tr-TR" dirty="0"/>
              <a:t>Anonim bir kişiliğe bürünmek, insanlarla internet üzerinden konuşmayı yüz yüze konuşmaya tercih etmek</a:t>
            </a:r>
            <a:r>
              <a:rPr lang="tr-TR" dirty="0" smtClean="0"/>
              <a:t>.</a:t>
            </a:r>
            <a:endParaRPr lang="tr-TR" dirty="0"/>
          </a:p>
        </p:txBody>
      </p:sp>
    </p:spTree>
    <p:extLst>
      <p:ext uri="{BB962C8B-B14F-4D97-AF65-F5344CB8AC3E}">
        <p14:creationId xmlns:p14="http://schemas.microsoft.com/office/powerpoint/2010/main" val="347049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lvl="0"/>
            <a:r>
              <a:rPr lang="tr-TR" dirty="0"/>
              <a:t>İnternete girmek için yemek öğünlerinden, derslerden ya da randevulardan ödün vermek.</a:t>
            </a:r>
          </a:p>
          <a:p>
            <a:pPr lvl="0"/>
            <a:r>
              <a:rPr lang="tr-TR" dirty="0"/>
              <a:t>Bilgisayarınızın başında çok fazla zaman geçirdiğiniz için suçluluk duyuyorken bir yandan da büyük bir zevk almak ve bu iki duygular arasında gidip gelmek.</a:t>
            </a:r>
          </a:p>
          <a:p>
            <a:pPr lvl="0"/>
            <a:r>
              <a:rPr lang="tr-TR" dirty="0"/>
              <a:t>Bilgisayarınızdan uzak kaldığınız zaman gergin ve boşluktaymış gibi hissetmek.</a:t>
            </a:r>
          </a:p>
          <a:p>
            <a:pPr lvl="0"/>
            <a:r>
              <a:rPr lang="tr-TR" dirty="0"/>
              <a:t>Gece geç saatlere kadar bilgisayar başında kalmak</a:t>
            </a:r>
            <a:r>
              <a:rPr lang="tr-TR" dirty="0" smtClean="0"/>
              <a:t>.</a:t>
            </a:r>
            <a:endParaRPr lang="tr-TR" dirty="0"/>
          </a:p>
        </p:txBody>
      </p:sp>
      <p:sp>
        <p:nvSpPr>
          <p:cNvPr id="4" name="Başlık 1"/>
          <p:cNvSpPr>
            <a:spLocks noGrp="1"/>
          </p:cNvSpPr>
          <p:nvPr>
            <p:ph type="title"/>
          </p:nvPr>
        </p:nvSpPr>
        <p:spPr/>
        <p:txBody>
          <a:bodyPr>
            <a:normAutofit/>
          </a:bodyPr>
          <a:lstStyle/>
          <a:p>
            <a:r>
              <a:rPr lang="tr-TR" sz="1800" b="1" dirty="0"/>
              <a:t>Teknoloji bağımlılığının </a:t>
            </a:r>
            <a:r>
              <a:rPr lang="tr-TR" sz="1800" b="1" dirty="0" smtClean="0"/>
              <a:t>belirtileri</a:t>
            </a:r>
            <a:endParaRPr lang="tr-TR" sz="1800" dirty="0"/>
          </a:p>
        </p:txBody>
      </p:sp>
    </p:spTree>
    <p:extLst>
      <p:ext uri="{BB962C8B-B14F-4D97-AF65-F5344CB8AC3E}">
        <p14:creationId xmlns:p14="http://schemas.microsoft.com/office/powerpoint/2010/main" val="9835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Teknoloji bağımlılığının neden olduğu sorunlar</a:t>
            </a:r>
            <a:endParaRPr lang="tr-TR" sz="2400" dirty="0"/>
          </a:p>
        </p:txBody>
      </p:sp>
      <p:sp>
        <p:nvSpPr>
          <p:cNvPr id="3" name="İçerik Yer Tutucusu 2"/>
          <p:cNvSpPr>
            <a:spLocks noGrp="1"/>
          </p:cNvSpPr>
          <p:nvPr>
            <p:ph idx="1"/>
          </p:nvPr>
        </p:nvSpPr>
        <p:spPr/>
        <p:txBody>
          <a:bodyPr/>
          <a:lstStyle/>
          <a:p>
            <a:pPr indent="0">
              <a:buNone/>
            </a:pPr>
            <a:r>
              <a:rPr lang="tr-TR" b="1" dirty="0"/>
              <a:t>Fiziksel şikâyetler</a:t>
            </a:r>
            <a:endParaRPr lang="tr-TR" dirty="0"/>
          </a:p>
          <a:p>
            <a:pPr lvl="0"/>
            <a:r>
              <a:rPr lang="tr-TR" dirty="0"/>
              <a:t>Gözlerde yanma</a:t>
            </a:r>
          </a:p>
          <a:p>
            <a:pPr lvl="0"/>
            <a:r>
              <a:rPr lang="tr-TR" dirty="0"/>
              <a:t>Boyun kaslarında ağrı ve sertleşme</a:t>
            </a:r>
          </a:p>
          <a:p>
            <a:pPr lvl="0"/>
            <a:r>
              <a:rPr lang="tr-TR" dirty="0"/>
              <a:t>Beden duruşunda bozukluk</a:t>
            </a:r>
          </a:p>
          <a:p>
            <a:pPr lvl="0"/>
            <a:r>
              <a:rPr lang="tr-TR" dirty="0"/>
              <a:t>Elde uyuşukluk</a:t>
            </a:r>
          </a:p>
          <a:p>
            <a:pPr lvl="0"/>
            <a:r>
              <a:rPr lang="tr-TR" dirty="0"/>
              <a:t>Halsizlik</a:t>
            </a:r>
          </a:p>
          <a:p>
            <a:endParaRPr lang="tr-TR" dirty="0"/>
          </a:p>
        </p:txBody>
      </p:sp>
    </p:spTree>
    <p:extLst>
      <p:ext uri="{BB962C8B-B14F-4D97-AF65-F5344CB8AC3E}">
        <p14:creationId xmlns:p14="http://schemas.microsoft.com/office/powerpoint/2010/main" val="303692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indent="0">
              <a:buNone/>
            </a:pPr>
            <a:r>
              <a:rPr lang="tr-TR" b="1" dirty="0"/>
              <a:t>Sosyal alanda görülen </a:t>
            </a:r>
            <a:r>
              <a:rPr lang="tr-TR" b="1" dirty="0" smtClean="0"/>
              <a:t>şikâyetler</a:t>
            </a:r>
            <a:endParaRPr lang="tr-TR" dirty="0"/>
          </a:p>
          <a:p>
            <a:pPr lvl="0"/>
            <a:r>
              <a:rPr lang="tr-TR" dirty="0"/>
              <a:t>Akademik başarıda düşüş</a:t>
            </a:r>
          </a:p>
          <a:p>
            <a:pPr lvl="0"/>
            <a:r>
              <a:rPr lang="tr-TR" dirty="0"/>
              <a:t>Kişisel, aile ve okul sorunları</a:t>
            </a:r>
          </a:p>
          <a:p>
            <a:pPr lvl="0"/>
            <a:r>
              <a:rPr lang="tr-TR" dirty="0"/>
              <a:t>Zamanı idare etmede başarısızlık</a:t>
            </a:r>
          </a:p>
          <a:p>
            <a:pPr lvl="0"/>
            <a:r>
              <a:rPr lang="tr-TR" dirty="0"/>
              <a:t>Uyku bozuklukları</a:t>
            </a:r>
          </a:p>
          <a:p>
            <a:pPr lvl="0"/>
            <a:r>
              <a:rPr lang="tr-TR" dirty="0"/>
              <a:t>Yemek yememe</a:t>
            </a:r>
          </a:p>
          <a:p>
            <a:pPr lvl="0"/>
            <a:r>
              <a:rPr lang="tr-TR" dirty="0"/>
              <a:t>Aktivitelerde azalma</a:t>
            </a:r>
          </a:p>
          <a:p>
            <a:pPr lvl="0"/>
            <a:r>
              <a:rPr lang="tr-TR" dirty="0"/>
              <a:t>İnternet arkadaşları dışında izolasyon</a:t>
            </a:r>
          </a:p>
          <a:p>
            <a:endParaRPr lang="tr-TR" dirty="0"/>
          </a:p>
        </p:txBody>
      </p:sp>
      <p:sp>
        <p:nvSpPr>
          <p:cNvPr id="4" name="Başlık 1"/>
          <p:cNvSpPr>
            <a:spLocks noGrp="1"/>
          </p:cNvSpPr>
          <p:nvPr>
            <p:ph type="title"/>
          </p:nvPr>
        </p:nvSpPr>
        <p:spPr>
          <a:xfrm>
            <a:off x="1371600" y="1196752"/>
            <a:ext cx="6400800" cy="784448"/>
          </a:xfrm>
        </p:spPr>
        <p:txBody>
          <a:bodyPr>
            <a:noAutofit/>
          </a:bodyPr>
          <a:lstStyle/>
          <a:p>
            <a:r>
              <a:rPr lang="tr-TR" sz="2400" b="1" dirty="0"/>
              <a:t>Teknoloji bağımlılığının neden olduğu sorunlar</a:t>
            </a:r>
            <a:endParaRPr lang="tr-TR" sz="2400" dirty="0"/>
          </a:p>
        </p:txBody>
      </p:sp>
    </p:spTree>
    <p:extLst>
      <p:ext uri="{BB962C8B-B14F-4D97-AF65-F5344CB8AC3E}">
        <p14:creationId xmlns:p14="http://schemas.microsoft.com/office/powerpoint/2010/main" val="363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lvl="0"/>
            <a:r>
              <a:rPr lang="tr-TR" dirty="0"/>
              <a:t>Günlük internet kullanım saatlerini değiştirin.</a:t>
            </a:r>
          </a:p>
          <a:p>
            <a:pPr lvl="0"/>
            <a:r>
              <a:rPr lang="tr-TR" dirty="0"/>
              <a:t>Haftalık internet kullanımı çizelgeleri hazırlayıp, uyulmasını sağlayın.</a:t>
            </a:r>
          </a:p>
          <a:p>
            <a:pPr lvl="0"/>
            <a:r>
              <a:rPr lang="tr-TR" dirty="0"/>
              <a:t>Destek grupları ya da aile terapisi gibi yöntemleri hayata geçirin.</a:t>
            </a:r>
          </a:p>
          <a:p>
            <a:pPr lvl="0"/>
            <a:r>
              <a:rPr lang="tr-TR" dirty="0"/>
              <a:t>Yapmayı isteyip de fırsat bulamadığı faaliyetleri bir deftere yazmasını sağlayın, internet kullanmak için yoğun istek duyduğunda yazdıklarından birini yapmasını isteyin</a:t>
            </a:r>
            <a:r>
              <a:rPr lang="tr-TR" dirty="0" smtClean="0"/>
              <a:t>.</a:t>
            </a:r>
            <a:endParaRPr lang="tr-TR" dirty="0"/>
          </a:p>
        </p:txBody>
      </p:sp>
      <p:sp>
        <p:nvSpPr>
          <p:cNvPr id="4" name="Başlık 1"/>
          <p:cNvSpPr>
            <a:spLocks noGrp="1"/>
          </p:cNvSpPr>
          <p:nvPr>
            <p:ph type="title"/>
          </p:nvPr>
        </p:nvSpPr>
        <p:spPr>
          <a:xfrm>
            <a:off x="1371600" y="1124744"/>
            <a:ext cx="6400800" cy="856456"/>
          </a:xfrm>
        </p:spPr>
        <p:txBody>
          <a:bodyPr>
            <a:noAutofit/>
          </a:bodyPr>
          <a:lstStyle/>
          <a:p>
            <a:r>
              <a:rPr lang="tr-TR" sz="2400" b="1" dirty="0"/>
              <a:t>Bağımlılığı kontrol altına alma </a:t>
            </a:r>
            <a:r>
              <a:rPr lang="tr-TR" sz="2400" b="1" dirty="0" smtClean="0"/>
              <a:t>yöntemleri</a:t>
            </a:r>
            <a:endParaRPr lang="tr-TR" sz="2400" dirty="0"/>
          </a:p>
        </p:txBody>
      </p:sp>
    </p:spTree>
    <p:extLst>
      <p:ext uri="{BB962C8B-B14F-4D97-AF65-F5344CB8AC3E}">
        <p14:creationId xmlns:p14="http://schemas.microsoft.com/office/powerpoint/2010/main" val="424520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412776"/>
            <a:ext cx="6400800" cy="685800"/>
          </a:xfrm>
        </p:spPr>
        <p:txBody>
          <a:bodyPr>
            <a:normAutofit fontScale="90000"/>
          </a:bodyPr>
          <a:lstStyle/>
          <a:p>
            <a:r>
              <a:rPr lang="tr-TR" b="1" dirty="0"/>
              <a:t>Çocuk ve ergenlerde bağımlılığı </a:t>
            </a:r>
            <a:r>
              <a:rPr lang="tr-TR" b="1" dirty="0" smtClean="0"/>
              <a:t>önleme</a:t>
            </a:r>
            <a:endParaRPr lang="tr-TR" dirty="0"/>
          </a:p>
        </p:txBody>
      </p:sp>
      <p:sp>
        <p:nvSpPr>
          <p:cNvPr id="3" name="İçerik Yer Tutucusu 2"/>
          <p:cNvSpPr>
            <a:spLocks noGrp="1"/>
          </p:cNvSpPr>
          <p:nvPr>
            <p:ph idx="1"/>
          </p:nvPr>
        </p:nvSpPr>
        <p:spPr/>
        <p:txBody>
          <a:bodyPr/>
          <a:lstStyle/>
          <a:p>
            <a:r>
              <a:rPr lang="tr-TR" dirty="0"/>
              <a:t>2 yaşından küçük çocukların internet, </a:t>
            </a:r>
            <a:r>
              <a:rPr lang="tr-TR" dirty="0" err="1"/>
              <a:t>tv</a:t>
            </a:r>
            <a:r>
              <a:rPr lang="tr-TR" dirty="0"/>
              <a:t> ya da bilgisayarla karşılaşması uygun değildir. Okul öncesi yaş grubu için günde 30 dakikayı geçmeyecek şekilde internet kullanımı yeterlidir. İlköğretimin ilk 4 yılında ödev haricinde oyun ve eğlence için günlük 45 dakika zaman ayrılmalıdır. Sonraki yıllarda hafta sonu daha esnek olmakla birlikte günde 1 saat kullanım uygundur. Lise çağında da günlük 2 saat yeterlidir</a:t>
            </a:r>
            <a:r>
              <a:rPr lang="tr-TR" dirty="0" smtClean="0"/>
              <a:t>.</a:t>
            </a:r>
            <a:endParaRPr lang="tr-TR" dirty="0"/>
          </a:p>
        </p:txBody>
      </p:sp>
    </p:spTree>
    <p:extLst>
      <p:ext uri="{BB962C8B-B14F-4D97-AF65-F5344CB8AC3E}">
        <p14:creationId xmlns:p14="http://schemas.microsoft.com/office/powerpoint/2010/main" val="248410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teknoloji-onerilen-kullanim-sureler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480720" cy="3825403"/>
          </a:xfrm>
          <a:prstGeom prst="rect">
            <a:avLst/>
          </a:prstGeom>
          <a:noFill/>
          <a:ln>
            <a:noFill/>
          </a:ln>
        </p:spPr>
      </p:pic>
    </p:spTree>
    <p:extLst>
      <p:ext uri="{BB962C8B-B14F-4D97-AF65-F5344CB8AC3E}">
        <p14:creationId xmlns:p14="http://schemas.microsoft.com/office/powerpoint/2010/main" val="4212476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TotalTime>
  <Words>491</Words>
  <Application>Microsoft Office PowerPoint</Application>
  <PresentationFormat>Ekran Gösterisi (4:3)</PresentationFormat>
  <Paragraphs>54</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Moda Tasarımı</vt:lpstr>
      <vt:lpstr>Teknoloji Bağımlılığı</vt:lpstr>
      <vt:lpstr>Teknoloji bağımlılığı nedir?</vt:lpstr>
      <vt:lpstr>Teknoloji bağımlılığının belirtileri</vt:lpstr>
      <vt:lpstr>Teknoloji bağımlılığının belirtileri</vt:lpstr>
      <vt:lpstr>Teknoloji bağımlılığının neden olduğu sorunlar</vt:lpstr>
      <vt:lpstr>Teknoloji bağımlılığının neden olduğu sorunlar</vt:lpstr>
      <vt:lpstr>Bağımlılığı kontrol altına alma yöntemleri</vt:lpstr>
      <vt:lpstr>Çocuk ve ergenlerde bağımlılığı önleme</vt:lpstr>
      <vt:lpstr>PowerPoint Sunusu</vt:lpstr>
      <vt:lpstr>Biliyor musunuz?</vt:lpstr>
      <vt:lpstr>Ne yapmalı?</vt:lpstr>
      <vt:lpstr>Ne yapmamalı?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Teknoloji Bağımlılığı</dc:title>
  <dc:creator>rehberlik</dc:creator>
  <cp:lastModifiedBy>rehberlik</cp:lastModifiedBy>
  <cp:revision>2</cp:revision>
  <dcterms:created xsi:type="dcterms:W3CDTF">2016-12-08T07:32:30Z</dcterms:created>
  <dcterms:modified xsi:type="dcterms:W3CDTF">2016-12-08T07:45:38Z</dcterms:modified>
</cp:coreProperties>
</file>